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91" r:id="rId2"/>
    <p:sldId id="287" r:id="rId3"/>
    <p:sldId id="323" r:id="rId4"/>
    <p:sldId id="337" r:id="rId5"/>
    <p:sldId id="336" r:id="rId6"/>
    <p:sldId id="338" r:id="rId7"/>
    <p:sldId id="340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257" r:id="rId19"/>
    <p:sldId id="258" r:id="rId20"/>
    <p:sldId id="259" r:id="rId21"/>
    <p:sldId id="261" r:id="rId22"/>
    <p:sldId id="260" r:id="rId23"/>
    <p:sldId id="279" r:id="rId24"/>
    <p:sldId id="351" r:id="rId25"/>
    <p:sldId id="352" r:id="rId26"/>
    <p:sldId id="354" r:id="rId27"/>
    <p:sldId id="355" r:id="rId28"/>
    <p:sldId id="353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64" r:id="rId38"/>
    <p:sldId id="370" r:id="rId39"/>
    <p:sldId id="365" r:id="rId40"/>
    <p:sldId id="366" r:id="rId41"/>
    <p:sldId id="367" r:id="rId42"/>
    <p:sldId id="369" r:id="rId43"/>
    <p:sldId id="368" r:id="rId44"/>
    <p:sldId id="373" r:id="rId45"/>
    <p:sldId id="371" r:id="rId46"/>
    <p:sldId id="372" r:id="rId47"/>
    <p:sldId id="374" r:id="rId48"/>
    <p:sldId id="375" r:id="rId49"/>
    <p:sldId id="376" r:id="rId50"/>
    <p:sldId id="377" r:id="rId51"/>
    <p:sldId id="378" r:id="rId52"/>
    <p:sldId id="379" r:id="rId53"/>
    <p:sldId id="286" r:id="rId54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90402" autoAdjust="0"/>
  </p:normalViewPr>
  <p:slideViewPr>
    <p:cSldViewPr>
      <p:cViewPr varScale="1">
        <p:scale>
          <a:sx n="100" d="100"/>
          <a:sy n="100" d="100"/>
        </p:scale>
        <p:origin x="176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1866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95668-1827-4746-B646-088A2E32A84D}" type="datetimeFigureOut">
              <a:rPr lang="ko-KR" altLang="en-US" smtClean="0"/>
              <a:pPr/>
              <a:t>2018-10-07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8C451-D660-46A3-8E69-2A48E13040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591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5561" tIns="47781" rIns="95561" bIns="4778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5561" tIns="47781" rIns="95561" bIns="47781" rtlCol="0"/>
          <a:lstStyle>
            <a:lvl1pPr algn="r">
              <a:defRPr sz="1200"/>
            </a:lvl1pPr>
          </a:lstStyle>
          <a:p>
            <a:fld id="{C8A0C118-1836-419E-91B9-BCFA240D580C}" type="datetimeFigureOut">
              <a:rPr lang="ko-KR" altLang="en-US" smtClean="0"/>
              <a:pPr/>
              <a:t>2018-10-07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1" tIns="47781" rIns="95561" bIns="4778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2"/>
          </a:xfrm>
          <a:prstGeom prst="rect">
            <a:avLst/>
          </a:prstGeom>
        </p:spPr>
        <p:txBody>
          <a:bodyPr vert="horz" lIns="95561" tIns="47781" rIns="95561" bIns="4778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5561" tIns="47781" rIns="95561" bIns="4778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5561" tIns="47781" rIns="95561" bIns="47781" rtlCol="0" anchor="b"/>
          <a:lstStyle>
            <a:lvl1pPr algn="r">
              <a:defRPr sz="1200"/>
            </a:lvl1pPr>
          </a:lstStyle>
          <a:p>
            <a:fld id="{3FF50D90-8D2F-4E4F-B1A6-565029CEDE4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19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00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92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144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http://snowdeer.github.io/blockchain/2017/07/04/blockchain-and-p2p/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블록체인 기술의 이해와 개발 현황 및 시사점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922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https://m.blog.naver.com/address83/220589189568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블록체인 기술의 이해와 개발 현황 및 시사점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596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 본질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??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동국대 박성준 소장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435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 본질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??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동국대 박성준 소장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649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 기술의 이해와 개발 현황 및 시사점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445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금융보안원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41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http://www.ecs.umass.edu/ece/koren/FaultTolerantSystems/simulator/AES/help.htm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263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http://markspeople.tistory.com/103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099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Consortium Semi-private private public </a:t>
            </a:r>
            <a:br>
              <a:rPr lang="en-US" altLang="ko-KR" dirty="0"/>
            </a:b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https://www.iltanet.org/blogs/deborah-dobson/2018/02/13/the-4-types-of-blockchain-networks-explained?ssopc=1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4220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http://www.ecs.umass.edu/ece/koren/FaultTolerantSystems/simulator/AES/help.htm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694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http://www.ecs.umass.edu/ece/koren/FaultTolerantSystems/simulator/AES/help.htm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066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https://m.blog.naver.com/PostView.nhn?blogId=ln8520nl&amp;logNo=220644304326&amp;proxyReferer=https%3A%2F%2Fwww.google.co.kr%2F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859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https://en.bitcoinwiki.org/wiki/Why_a_GPU_mines_faster_than_a_CPU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8241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https://en.bitcoinwiki.org/wiki/Why_a_GPU_mines_faster_than_a_CPU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078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https://en.bitcoinwiki.org/wiki/Why_a_GPU_mines_faster_than_a_CPU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614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https://gist.github.com/jejuro/efef79db5e0824160b2a2dcd628a31ff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9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https://www.swirlds.com/downloads/SWIRLDS-TR-2016-02.pdf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905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https://gist.github.com/jejuro/efef79db5e0824160b2a2dcd628a31ff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4291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http://hamait.tistory.com/988</a:t>
            </a:r>
          </a:p>
          <a:p>
            <a:endParaRPr lang="en-US" altLang="ko-KR" dirty="0"/>
          </a:p>
          <a:p>
            <a:r>
              <a:rPr lang="ko-KR" altLang="en-US" dirty="0"/>
              <a:t>아직 더 공부가 필요함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264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Consortium Semi-private private public 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173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http://hamait.tistory.com/988</a:t>
            </a:r>
          </a:p>
          <a:p>
            <a:endParaRPr lang="en-US" altLang="ko-KR" dirty="0"/>
          </a:p>
          <a:p>
            <a:r>
              <a:rPr lang="ko-KR" altLang="en-US" dirty="0"/>
              <a:t>아직 더 공부가 필요함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680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http://hamait.tistory.com/988</a:t>
            </a:r>
          </a:p>
          <a:p>
            <a:endParaRPr lang="en-US" altLang="ko-KR" dirty="0"/>
          </a:p>
          <a:p>
            <a:r>
              <a:rPr lang="ko-KR" altLang="en-US" dirty="0"/>
              <a:t>아직 더 공부가 필요함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9097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https://www.swirlds.com/downloads/SWIRLDS-TR-2016-02.pdf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0043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https://steemit.com/kr/@oojoo/layer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7987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https://www.blocko.io/console.html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1310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https://www.blocko.io/console.html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80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https://www.blocko.io/console.html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0337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https://www.blocko.io/console.html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2513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https://www.blocko.io/console.html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3684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https://www.blocko.io/console.html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134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https://github.com/blockodoc/coinstack-signon/blob/master/overview/oauth_2.0/concept_and_term.md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클라이언트는 리소스 오너에게 제한된 리소스의 접근 허가를 요청합니다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리소스 오너는 이를 허가합니다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클라이언트는 인가 서버에 리소스 오너의 허가를 증명합니다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인가 서버는 클라이언트의 증명에 문제가 없음을 증명하는 액세스 토큰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(Access token)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발행합니다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액세스 토큰을 리소스 서버에 보내서 리소스를 요청합니다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리소스 서버는 리소스를 반환합니다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3356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https://blocko-1.gitbook.io/coinstack-api-reference/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292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https://blocko-1.gitbook.io/coinstack-api-reference/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93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Consortium Semi-private private public 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910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medium.com/@galaxy.cryptoo/%EB%B2%88%EC%97%AD-%ED%94%84%EB%9D%BC%EC%9D%B4%EB%B9%97-%EB%B8%94%EB%A1%9D%EC%B2%B4%EC%9D%B8%EA%B3%BC-%ED%8D%BC%EB%B8%94%EB%A6%AD-%EB%B8%94%EB%A1%9D%EC%B2%B4%EC%9D%B8%EC%9D%84-%EC%9C%B5%ED%95%A9%ED%95%9C-%EA%B8%B0%EC%97%85-enterprise-%EC%9D%84-%EC%9C%84%ED%95%9C-%EB%B8%94%EB%A1%9D%EC%B2%B4%EC%9D%B8-%EC%95%84%EB%A5%B4%EA%B3%A0-argo-%EB%84%A4%ED%8A%B8%EC%9B%8C%ED%81%AC-b775de5d5a74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450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926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LG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경제연구원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디지털 기술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이슈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Hyper-Connection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가치의전달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??cf. VR/AR 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경험의 전달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460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50D90-8D2F-4E4F-B1A6-565029CEDE4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003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gray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7"/>
          <p:cNvSpPr>
            <a:spLocks noChangeArrowheads="1"/>
          </p:cNvSpPr>
          <p:nvPr userDrawn="1"/>
        </p:nvSpPr>
        <p:spPr bwMode="gray">
          <a:xfrm>
            <a:off x="0" y="2467744"/>
            <a:ext cx="9144000" cy="153732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12549"/>
                  <a:invGamma/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Rectangle 18"/>
          <p:cNvSpPr>
            <a:spLocks noChangeArrowheads="1"/>
          </p:cNvSpPr>
          <p:nvPr userDrawn="1"/>
        </p:nvSpPr>
        <p:spPr bwMode="gray">
          <a:xfrm>
            <a:off x="0" y="2463552"/>
            <a:ext cx="8229600" cy="1537320"/>
          </a:xfrm>
          <a:prstGeom prst="rect">
            <a:avLst/>
          </a:prstGeom>
          <a:gradFill rotWithShape="1">
            <a:gsLst>
              <a:gs pos="0">
                <a:srgbClr val="A40000"/>
              </a:gs>
              <a:gs pos="100000">
                <a:schemeClr val="tx2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905000" y="4581128"/>
            <a:ext cx="5181600" cy="1362472"/>
          </a:xfrm>
        </p:spPr>
        <p:txBody>
          <a:bodyPr>
            <a:normAutofit/>
          </a:bodyPr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ko-KR" altLang="en-US" dirty="0"/>
              <a:t>마스터 부제목 스타일 편집</a:t>
            </a:r>
            <a:endParaRPr lang="en-US" altLang="ko-KR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228600" y="6477000"/>
            <a:ext cx="2895600" cy="244475"/>
          </a:xfrm>
        </p:spPr>
        <p:txBody>
          <a:bodyPr/>
          <a:lstStyle>
            <a:lvl1pPr algn="ctr">
              <a:defRPr sz="1200">
                <a:latin typeface="Arial" charset="0"/>
              </a:defRPr>
            </a:lvl1pPr>
          </a:lstStyle>
          <a:p>
            <a:r>
              <a:rPr lang="en-US" altLang="ko-KR"/>
              <a:t>Data Engineering Lab</a:t>
            </a:r>
            <a:endParaRPr lang="en-US" altLang="ko-KR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EC860FE6-8308-47DF-9AC8-988AC369A0F3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048000"/>
            <a:ext cx="7924800" cy="6858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33904C-F90B-40B2-B5DE-4163650AC2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09868"/>
            <a:ext cx="1031032" cy="3802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>
            <a:lvl1pPr>
              <a:defRPr baseline="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63688" y="1329513"/>
            <a:ext cx="6949436" cy="4763783"/>
          </a:xfrm>
          <a:ln>
            <a:noFill/>
          </a:ln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aseline="0">
                <a:latin typeface="+mn-lt"/>
                <a:ea typeface="+mn-ea"/>
              </a:defRPr>
            </a:lvl1pPr>
            <a:lvl2pPr marL="914400" indent="-457200">
              <a:buFont typeface="+mj-lt"/>
              <a:buAutoNum type="arabicPeriod"/>
              <a:defRPr baseline="0">
                <a:latin typeface="+mn-lt"/>
                <a:ea typeface="+mn-ea"/>
              </a:defRPr>
            </a:lvl2pPr>
            <a:lvl3pPr>
              <a:defRPr sz="1800" baseline="0">
                <a:latin typeface="+mn-lt"/>
                <a:ea typeface="+mn-ea"/>
              </a:defRPr>
            </a:lvl3pPr>
            <a:lvl4pPr>
              <a:defRPr baseline="0">
                <a:latin typeface="+mn-lt"/>
                <a:ea typeface="+mn-ea"/>
              </a:defRPr>
            </a:lvl4pPr>
            <a:lvl5pPr>
              <a:defRPr baseline="0">
                <a:latin typeface="+mn-lt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428596" y="1000108"/>
            <a:ext cx="8715404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바닥글 개체 틀 4"/>
          <p:cNvSpPr txBox="1">
            <a:spLocks/>
          </p:cNvSpPr>
          <p:nvPr userDrawn="1"/>
        </p:nvSpPr>
        <p:spPr>
          <a:xfrm>
            <a:off x="5357786" y="6572248"/>
            <a:ext cx="3786214" cy="285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Science Lab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096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>
            <a:lvl1pPr>
              <a:defRPr baseline="0"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+mn-lt"/>
                <a:ea typeface="+mn-ea"/>
              </a:defRPr>
            </a:lvl1pPr>
            <a:lvl2pPr>
              <a:defRPr baseline="0">
                <a:latin typeface="+mn-lt"/>
                <a:ea typeface="+mn-ea"/>
              </a:defRPr>
            </a:lvl2pPr>
            <a:lvl3pPr>
              <a:defRPr baseline="0">
                <a:latin typeface="+mn-lt"/>
                <a:ea typeface="+mn-ea"/>
              </a:defRPr>
            </a:lvl3pPr>
            <a:lvl4pPr>
              <a:defRPr baseline="0">
                <a:latin typeface="+mn-lt"/>
                <a:ea typeface="+mn-ea"/>
              </a:defRPr>
            </a:lvl4pPr>
            <a:lvl5pPr>
              <a:defRPr baseline="0">
                <a:latin typeface="+mn-lt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428596" y="1000108"/>
            <a:ext cx="8715404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28596" y="1000108"/>
            <a:ext cx="8715404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7452320" y="6572248"/>
            <a:ext cx="1691680" cy="285752"/>
          </a:xfrm>
        </p:spPr>
        <p:txBody>
          <a:bodyPr/>
          <a:lstStyle/>
          <a:p>
            <a:pPr algn="r"/>
            <a:r>
              <a:rPr lang="en-US" altLang="ko-KR"/>
              <a:t>Data Engineering Lab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3579278" y="6525344"/>
            <a:ext cx="1928826" cy="285752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51A1487E-DBED-4463-9CDC-DD4A939A64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000240"/>
            <a:ext cx="9144000" cy="1428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4348" y="2071679"/>
            <a:ext cx="7772400" cy="1214446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000232" y="3714752"/>
            <a:ext cx="6486516" cy="1500198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2000240"/>
            <a:ext cx="9144000" cy="1428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F4703D-98CD-4441-9EBA-384EF042B4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896" y="116632"/>
            <a:ext cx="2671104" cy="482775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EC13F-6B2B-41E1-A626-E2E04025FE3C}" type="datetimeFigureOut">
              <a:rPr lang="ko-KR" altLang="en-US" smtClean="0"/>
              <a:t>2018-10-07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60429-98CD-4EC8-B330-36BF6E1E8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08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g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14422"/>
            <a:ext cx="8229600" cy="4911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357786" y="6572248"/>
            <a:ext cx="3786214" cy="285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altLang="ko-KR"/>
              <a:t>Data Engineering Lab</a:t>
            </a:r>
            <a:endParaRPr lang="ko-KR" altLang="en-US" dirty="0"/>
          </a:p>
        </p:txBody>
      </p:sp>
      <p:sp>
        <p:nvSpPr>
          <p:cNvPr id="11" name="Rectangle 15"/>
          <p:cNvSpPr>
            <a:spLocks noChangeArrowheads="1"/>
          </p:cNvSpPr>
          <p:nvPr userDrawn="1"/>
        </p:nvSpPr>
        <p:spPr bwMode="gray">
          <a:xfrm>
            <a:off x="0" y="-27384"/>
            <a:ext cx="9144000" cy="139824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12549"/>
                  <a:invGamma/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Rectangle 16"/>
          <p:cNvSpPr>
            <a:spLocks noChangeArrowheads="1"/>
          </p:cNvSpPr>
          <p:nvPr userDrawn="1"/>
        </p:nvSpPr>
        <p:spPr bwMode="gray">
          <a:xfrm>
            <a:off x="0" y="-27384"/>
            <a:ext cx="8229600" cy="139824"/>
          </a:xfrm>
          <a:prstGeom prst="rect">
            <a:avLst/>
          </a:prstGeom>
          <a:gradFill rotWithShape="1">
            <a:gsLst>
              <a:gs pos="0">
                <a:srgbClr val="A40000"/>
              </a:gs>
              <a:gs pos="100000">
                <a:schemeClr val="tx2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" name="Picture 2" descr="D:\New Folder\9_6.gif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" y="6500834"/>
            <a:ext cx="1558926" cy="357166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F8507C-B547-4A8F-85DA-27508D82EE1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" y="6500834"/>
            <a:ext cx="1976133" cy="357166"/>
          </a:xfrm>
          <a:prstGeom prst="rect">
            <a:avLst/>
          </a:prstGeom>
          <a:solidFill>
            <a:schemeClr val="bg1"/>
          </a:solidFill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62" r:id="rId3"/>
    <p:sldLayoutId id="2147483663" r:id="rId4"/>
    <p:sldLayoutId id="2147483677" r:id="rId5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800" b="1" kern="1200" baseline="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ingdings" pitchFamily="2" charset="2"/>
        <a:buChar char="§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Wingdings" pitchFamily="2" charset="2"/>
        <a:buChar char="ü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2924944"/>
            <a:ext cx="8424936" cy="685800"/>
          </a:xfrm>
        </p:spPr>
        <p:txBody>
          <a:bodyPr>
            <a:noAutofit/>
          </a:bodyPr>
          <a:lstStyle/>
          <a:p>
            <a:pPr algn="ctr"/>
            <a:r>
              <a:rPr lang="en-US" altLang="ko-KR" dirty="0">
                <a:effectLst/>
              </a:rPr>
              <a:t>KISA Fintech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X Blockchain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Academy</a:t>
            </a:r>
            <a:endParaRPr lang="ko-KR" altLang="en-US" sz="2000" dirty="0"/>
          </a:p>
        </p:txBody>
      </p:sp>
      <p:sp>
        <p:nvSpPr>
          <p:cNvPr id="6" name="부제목 2"/>
          <p:cNvSpPr txBox="1">
            <a:spLocks/>
          </p:cNvSpPr>
          <p:nvPr/>
        </p:nvSpPr>
        <p:spPr bwMode="black">
          <a:xfrm>
            <a:off x="1800000" y="4221088"/>
            <a:ext cx="554732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Wingdings" pitchFamily="2" charset="2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2018. 09. 28</a:t>
            </a:r>
          </a:p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endParaRPr lang="en-US" altLang="ko-KR" sz="1000" dirty="0"/>
          </a:p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r>
              <a:rPr lang="en-US" altLang="ko-KR" dirty="0" err="1"/>
              <a:t>Seung</a:t>
            </a:r>
            <a:r>
              <a:rPr lang="en-US" altLang="ko-KR" dirty="0"/>
              <a:t> </a:t>
            </a:r>
            <a:r>
              <a:rPr lang="en-US" altLang="ko-KR" dirty="0" err="1"/>
              <a:t>hyun</a:t>
            </a:r>
            <a:r>
              <a:rPr lang="en-US" altLang="ko-KR" dirty="0"/>
              <a:t> Lee</a:t>
            </a:r>
          </a:p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endParaRPr lang="en-US" altLang="ko-KR" sz="900" dirty="0"/>
          </a:p>
          <a:p>
            <a:pPr marL="388938" lvl="0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Computer Science Laboratory</a:t>
            </a:r>
          </a:p>
          <a:p>
            <a:pPr marL="388938" lvl="0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Department of Computer Engineering</a:t>
            </a:r>
          </a:p>
          <a:p>
            <a:pPr marL="388938" lvl="0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Myongji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University</a:t>
            </a:r>
          </a:p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r>
              <a:rPr lang="en-US" altLang="ko-KR" sz="1700" dirty="0">
                <a:latin typeface="맑은 고딕" pitchFamily="50" charset="-127"/>
                <a:ea typeface="맑은 고딕" pitchFamily="50" charset="-127"/>
              </a:rPr>
              <a:t>Email : abbc020948@gmail.com</a:t>
            </a:r>
          </a:p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388938" indent="-388938" defTabSz="1038225">
              <a:lnSpc>
                <a:spcPct val="75000"/>
              </a:lnSpc>
              <a:buClr>
                <a:schemeClr val="tx1"/>
              </a:buClr>
              <a:buSzPct val="90000"/>
              <a:defRPr/>
            </a:pPr>
            <a:endParaRPr lang="en-US" altLang="ko-KR" sz="17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932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1026" name="Picture 2" descr="distributed ledger database computerì ëí ì´ë¯¸ì§ ê²ìê²°ê³¼">
            <a:extLst>
              <a:ext uri="{FF2B5EF4-FFF2-40B4-BE49-F238E27FC236}">
                <a16:creationId xmlns:a16="http://schemas.microsoft.com/office/drawing/2014/main" id="{5E4E798E-B0D2-4E40-A5CB-A1F590550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19" y="1421618"/>
            <a:ext cx="7668344" cy="468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711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69F45-4FD8-4F97-A3F1-F4AE727CF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954" y="1182964"/>
            <a:ext cx="6370091" cy="51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00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0A1D4B-92F9-4515-9574-6171498F9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1790700"/>
            <a:ext cx="63722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88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F51FA1-E788-4A8F-B32B-B4086CD71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" y="1412776"/>
            <a:ext cx="81819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61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15A4A4-A587-4CFC-B864-881115DC8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1300162"/>
            <a:ext cx="83534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22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4A0FE6-8580-434A-8D35-14F080080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" y="1265352"/>
            <a:ext cx="8048625" cy="2009775"/>
          </a:xfrm>
          <a:prstGeom prst="rect">
            <a:avLst/>
          </a:prstGeom>
        </p:spPr>
      </p:pic>
      <p:pic>
        <p:nvPicPr>
          <p:cNvPr id="6148" name="Picture 4" descr="ë²ì íí ì ìíí ê°ìííì ëí ì´ë¯¸ì§ ê²ìê²°ê³¼">
            <a:extLst>
              <a:ext uri="{FF2B5EF4-FFF2-40B4-BE49-F238E27FC236}">
                <a16:creationId xmlns:a16="http://schemas.microsoft.com/office/drawing/2014/main" id="{9B2B5A16-E0DB-4078-B960-D2598AFE86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6"/>
          <a:stretch/>
        </p:blipFill>
        <p:spPr bwMode="auto">
          <a:xfrm>
            <a:off x="457200" y="3664705"/>
            <a:ext cx="8048625" cy="247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207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7170" name="Picture 2" descr="ë¸ë¡ì²´ì¸ í´ì¸ ì¡ê¸ì ëí ì´ë¯¸ì§ ê²ìê²°ê³¼">
            <a:extLst>
              <a:ext uri="{FF2B5EF4-FFF2-40B4-BE49-F238E27FC236}">
                <a16:creationId xmlns:a16="http://schemas.microsoft.com/office/drawing/2014/main" id="{4B0131C1-E4A2-44F6-886D-071311C16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852613"/>
            <a:ext cx="5143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654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46D230-50C6-4FBB-AFEB-F7573D57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712" y="1196752"/>
            <a:ext cx="6925957" cy="487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31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282016"/>
            <a:ext cx="7886700" cy="3263504"/>
          </a:xfrm>
        </p:spPr>
        <p:txBody>
          <a:bodyPr/>
          <a:lstStyle/>
          <a:p>
            <a:r>
              <a:rPr lang="en-US" altLang="ko-KR" dirty="0"/>
              <a:t>Transaction(</a:t>
            </a:r>
            <a:r>
              <a:rPr lang="ko-KR" altLang="en-US" dirty="0"/>
              <a:t>거래</a:t>
            </a:r>
            <a:r>
              <a:rPr lang="en-US" altLang="ko-KR" dirty="0"/>
              <a:t>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묶음단위</a:t>
            </a:r>
            <a:endParaRPr lang="en-US" altLang="ko-KR" dirty="0"/>
          </a:p>
          <a:p>
            <a:r>
              <a:rPr lang="en-US" altLang="ko-KR" dirty="0"/>
              <a:t>Header, transaction, </a:t>
            </a:r>
            <a:r>
              <a:rPr lang="ko-KR" altLang="en-US" dirty="0"/>
              <a:t>기타정보 로 구성</a:t>
            </a:r>
            <a:endParaRPr lang="en-US" altLang="ko-KR" dirty="0"/>
          </a:p>
          <a:p>
            <a:r>
              <a:rPr lang="en-US" altLang="ko-KR" dirty="0"/>
              <a:t>BTC</a:t>
            </a:r>
            <a:r>
              <a:rPr lang="ko-KR" altLang="en-US" dirty="0"/>
              <a:t>의 </a:t>
            </a:r>
            <a:r>
              <a:rPr lang="en-US" altLang="ko-KR" dirty="0"/>
              <a:t>1 block</a:t>
            </a:r>
            <a:r>
              <a:rPr lang="ko-KR" altLang="en-US" dirty="0"/>
              <a:t>은 대략 </a:t>
            </a:r>
            <a:r>
              <a:rPr lang="en-US" altLang="ko-KR" dirty="0"/>
              <a:t>0.98MB (</a:t>
            </a:r>
            <a:r>
              <a:rPr lang="ko-KR" altLang="en-US" dirty="0"/>
              <a:t>평균 </a:t>
            </a:r>
            <a:r>
              <a:rPr lang="en-US" altLang="ko-KR" dirty="0"/>
              <a:t>1800</a:t>
            </a:r>
            <a:r>
              <a:rPr lang="ko-KR" altLang="en-US" dirty="0"/>
              <a:t>개 </a:t>
            </a:r>
            <a:r>
              <a:rPr lang="en-US" altLang="ko-KR" dirty="0"/>
              <a:t>transaction </a:t>
            </a:r>
            <a:r>
              <a:rPr lang="ko-KR" altLang="en-US" dirty="0"/>
              <a:t>포함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47D1508-6EA5-49DB-8CCC-218B556C3454}"/>
              </a:ext>
            </a:extLst>
          </p:cNvPr>
          <p:cNvGrpSpPr/>
          <p:nvPr/>
        </p:nvGrpSpPr>
        <p:grpSpPr>
          <a:xfrm>
            <a:off x="2349645" y="2924943"/>
            <a:ext cx="4444710" cy="3357322"/>
            <a:chOff x="1830770" y="3361786"/>
            <a:chExt cx="2788526" cy="2384670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2049517" y="3361786"/>
              <a:ext cx="2351033" cy="203457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noFill/>
              </a:endParaRPr>
            </a:p>
          </p:txBody>
        </p:sp>
        <p:sp>
          <p:nvSpPr>
            <p:cNvPr id="4" name="정육면체 3"/>
            <p:cNvSpPr/>
            <p:nvPr/>
          </p:nvSpPr>
          <p:spPr>
            <a:xfrm>
              <a:off x="2871295" y="4666435"/>
              <a:ext cx="1269125" cy="496614"/>
            </a:xfrm>
            <a:prstGeom prst="cub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" name="정육면체 4"/>
            <p:cNvSpPr/>
            <p:nvPr/>
          </p:nvSpPr>
          <p:spPr>
            <a:xfrm>
              <a:off x="2555985" y="4268674"/>
              <a:ext cx="1269125" cy="49661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2351033" y="3860023"/>
              <a:ext cx="1269125" cy="496614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45839" y="4010044"/>
              <a:ext cx="72487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/>
                <a:t>header</a:t>
              </a:r>
              <a:endParaRPr lang="ko-KR" altLang="en-US" sz="135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45839" y="4431585"/>
              <a:ext cx="104708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/>
                <a:t>transaction</a:t>
              </a:r>
              <a:endParaRPr lang="ko-KR" altLang="en-US" sz="135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90360" y="4840236"/>
              <a:ext cx="87716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/>
                <a:t>기타정보</a:t>
              </a:r>
              <a:endParaRPr lang="ko-KR" altLang="en-US" sz="135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05559" y="5533311"/>
              <a:ext cx="418570" cy="213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50" dirty="0"/>
                <a:t> block</a:t>
              </a:r>
              <a:endParaRPr lang="ko-KR" altLang="en-US" sz="1350" dirty="0"/>
            </a:p>
          </p:txBody>
        </p:sp>
        <p:sp>
          <p:nvSpPr>
            <p:cNvPr id="16" name="위쪽 리본 15"/>
            <p:cNvSpPr/>
            <p:nvPr/>
          </p:nvSpPr>
          <p:spPr>
            <a:xfrm>
              <a:off x="1830770" y="3435170"/>
              <a:ext cx="2788526" cy="307428"/>
            </a:xfrm>
            <a:prstGeom prst="ribbon2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/>
                <a:t>ID: block hash</a:t>
              </a:r>
              <a:endParaRPr lang="ko-KR" alt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1262775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27266"/>
            <a:ext cx="8229600" cy="544701"/>
          </a:xfrm>
        </p:spPr>
        <p:txBody>
          <a:bodyPr/>
          <a:lstStyle/>
          <a:p>
            <a:r>
              <a:rPr lang="en-US" altLang="ko-KR" dirty="0"/>
              <a:t>Block header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457200" y="1583410"/>
            <a:ext cx="3348330" cy="3263504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+mn-ea"/>
              </a:rPr>
              <a:t>Version</a:t>
            </a:r>
          </a:p>
          <a:p>
            <a:r>
              <a:rPr lang="ko-KR" altLang="en-US" sz="1600" dirty="0">
                <a:latin typeface="+mn-ea"/>
              </a:rPr>
              <a:t>이전 </a:t>
            </a:r>
            <a:r>
              <a:rPr lang="en-US" altLang="ko-KR" sz="1600" dirty="0">
                <a:latin typeface="+mn-ea"/>
              </a:rPr>
              <a:t>block</a:t>
            </a:r>
            <a:r>
              <a:rPr lang="ko-KR" altLang="en-US" sz="1600" dirty="0">
                <a:latin typeface="+mn-ea"/>
              </a:rPr>
              <a:t>의 </a:t>
            </a:r>
            <a:r>
              <a:rPr lang="en-US" altLang="ko-KR" sz="1600" dirty="0">
                <a:latin typeface="+mn-ea"/>
              </a:rPr>
              <a:t>hash</a:t>
            </a:r>
            <a:r>
              <a:rPr lang="ko-KR" altLang="en-US" sz="1600" dirty="0">
                <a:latin typeface="+mn-ea"/>
              </a:rPr>
              <a:t>값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Merkle hash</a:t>
            </a:r>
            <a:r>
              <a:rPr lang="ko-KR" altLang="en-US" sz="1600" dirty="0">
                <a:latin typeface="+mn-ea"/>
              </a:rPr>
              <a:t>값</a:t>
            </a:r>
            <a:r>
              <a:rPr lang="en-US" altLang="ko-KR" sz="1600" dirty="0">
                <a:latin typeface="+mn-ea"/>
              </a:rPr>
              <a:t>: transaction </a:t>
            </a:r>
            <a:r>
              <a:rPr lang="en-US" altLang="ko-KR" sz="1600" dirty="0" err="1">
                <a:latin typeface="+mn-ea"/>
              </a:rPr>
              <a:t>merkle</a:t>
            </a:r>
            <a:r>
              <a:rPr lang="en-US" altLang="ko-KR" sz="1600" dirty="0">
                <a:latin typeface="+mn-ea"/>
              </a:rPr>
              <a:t> tree</a:t>
            </a:r>
            <a:r>
              <a:rPr lang="ko-KR" altLang="en-US" sz="1600" dirty="0">
                <a:latin typeface="+mn-ea"/>
              </a:rPr>
              <a:t>의 루트 </a:t>
            </a:r>
            <a:r>
              <a:rPr lang="en-US" altLang="ko-KR" sz="1600" dirty="0">
                <a:latin typeface="+mn-ea"/>
              </a:rPr>
              <a:t>hash</a:t>
            </a:r>
            <a:r>
              <a:rPr lang="ko-KR" altLang="en-US" sz="1600" dirty="0">
                <a:latin typeface="+mn-ea"/>
              </a:rPr>
              <a:t>값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Time: block </a:t>
            </a:r>
            <a:r>
              <a:rPr lang="ko-KR" altLang="en-US" sz="1600" dirty="0">
                <a:latin typeface="+mn-ea"/>
              </a:rPr>
              <a:t>생성시간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Bits: </a:t>
            </a:r>
            <a:r>
              <a:rPr lang="ko-KR" altLang="en-US" sz="1600" dirty="0">
                <a:latin typeface="+mn-ea"/>
              </a:rPr>
              <a:t>난이도 조절용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Nonce:  </a:t>
            </a:r>
            <a:r>
              <a:rPr lang="ko-KR" altLang="en-US" sz="1600" dirty="0">
                <a:latin typeface="+mn-ea"/>
              </a:rPr>
              <a:t>조건을 만족할 때까지 </a:t>
            </a:r>
            <a:r>
              <a:rPr lang="en-US" altLang="ko-KR" sz="1600" dirty="0">
                <a:latin typeface="+mn-ea"/>
              </a:rPr>
              <a:t>0</a:t>
            </a:r>
            <a:r>
              <a:rPr lang="ko-KR" altLang="en-US" sz="1600" dirty="0">
                <a:latin typeface="+mn-ea"/>
              </a:rPr>
              <a:t>부터 증가하는 숫자</a:t>
            </a:r>
            <a:endParaRPr lang="en-US" altLang="ko-KR" sz="1600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i="1" dirty="0">
                <a:latin typeface="+mn-ea"/>
              </a:rPr>
              <a:t>* Block hash= header</a:t>
            </a:r>
            <a:r>
              <a:rPr lang="ko-KR" altLang="en-US" sz="1600" i="1" dirty="0">
                <a:latin typeface="+mn-ea"/>
              </a:rPr>
              <a:t>만 </a:t>
            </a:r>
            <a:r>
              <a:rPr lang="en-US" altLang="ko-KR" sz="1600" i="1" dirty="0">
                <a:latin typeface="+mn-ea"/>
              </a:rPr>
              <a:t>hash</a:t>
            </a:r>
            <a:endParaRPr lang="ko-KR" altLang="en-US" sz="1600" i="1" dirty="0">
              <a:latin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95C764C-AD4C-4CD2-BD81-B6F1B495FDD0}"/>
              </a:ext>
            </a:extLst>
          </p:cNvPr>
          <p:cNvGrpSpPr/>
          <p:nvPr/>
        </p:nvGrpSpPr>
        <p:grpSpPr>
          <a:xfrm>
            <a:off x="4139952" y="1556792"/>
            <a:ext cx="4731867" cy="3590204"/>
            <a:chOff x="4572000" y="2011893"/>
            <a:chExt cx="4731867" cy="3590204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4572000" y="2011893"/>
              <a:ext cx="2096814" cy="3160987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729656" y="2193196"/>
              <a:ext cx="1789385" cy="3783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/>
                <a:t>version</a:t>
              </a:r>
              <a:endParaRPr lang="ko-KR" altLang="en-US" sz="1350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729654" y="2672771"/>
              <a:ext cx="1789387" cy="3783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이전 </a:t>
              </a:r>
              <a:r>
                <a:rPr lang="en-US" altLang="ko-KR" sz="1200" dirty="0"/>
                <a:t>block</a:t>
              </a:r>
              <a:r>
                <a:rPr lang="ko-KR" altLang="en-US" sz="1200" dirty="0"/>
                <a:t>의 </a:t>
              </a:r>
              <a:r>
                <a:rPr lang="en-US" altLang="ko-KR" sz="1200" dirty="0"/>
                <a:t>hash</a:t>
              </a:r>
              <a:r>
                <a:rPr lang="ko-KR" altLang="en-US" sz="1200" dirty="0"/>
                <a:t>값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729656" y="3165156"/>
              <a:ext cx="1789385" cy="3783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 err="1"/>
                <a:t>Merkle</a:t>
              </a:r>
              <a:r>
                <a:rPr lang="en-US" altLang="ko-KR" sz="1350" dirty="0"/>
                <a:t> hash</a:t>
              </a:r>
              <a:r>
                <a:rPr lang="ko-KR" altLang="en-US" sz="1350" dirty="0"/>
                <a:t>값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729656" y="3667805"/>
              <a:ext cx="1789385" cy="3783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/>
                <a:t>Time </a:t>
              </a:r>
              <a:endParaRPr lang="ko-KR" altLang="en-US" sz="135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729654" y="4170455"/>
              <a:ext cx="1789385" cy="3783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/>
                <a:t>bits </a:t>
              </a:r>
              <a:endParaRPr lang="ko-KR" altLang="en-US" sz="1350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729654" y="4673925"/>
              <a:ext cx="1789385" cy="3783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/>
                <a:t>nonce</a:t>
              </a:r>
              <a:endParaRPr lang="ko-KR" altLang="en-US" sz="135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58043" y="5302015"/>
              <a:ext cx="464582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/>
                <a:t>Block header                SHA256       block hash(32bits)</a:t>
              </a:r>
              <a:endParaRPr lang="ko-KR" altLang="en-US" sz="1350" dirty="0"/>
            </a:p>
          </p:txBody>
        </p:sp>
        <p:sp>
          <p:nvSpPr>
            <p:cNvPr id="18" name="오른쪽 화살표 17"/>
            <p:cNvSpPr/>
            <p:nvPr/>
          </p:nvSpPr>
          <p:spPr>
            <a:xfrm>
              <a:off x="6708226" y="3355742"/>
              <a:ext cx="338960" cy="50264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실행 단추: 앞으로 또는 다음 18">
              <a:hlinkClick r:id="" action="ppaction://hlinkshowjump?jump=nextslide" highlightClick="1"/>
            </p:cNvPr>
            <p:cNvSpPr/>
            <p:nvPr/>
          </p:nvSpPr>
          <p:spPr>
            <a:xfrm>
              <a:off x="7102365" y="3201603"/>
              <a:ext cx="567559" cy="781565"/>
            </a:xfrm>
            <a:prstGeom prst="actionButtonForwardNex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오른쪽 화살표 20"/>
            <p:cNvSpPr/>
            <p:nvPr/>
          </p:nvSpPr>
          <p:spPr>
            <a:xfrm>
              <a:off x="7785003" y="3360730"/>
              <a:ext cx="338960" cy="50264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2" name="세로로 말린 두루마리 모양 21"/>
            <p:cNvSpPr/>
            <p:nvPr/>
          </p:nvSpPr>
          <p:spPr>
            <a:xfrm>
              <a:off x="8223688" y="3299410"/>
              <a:ext cx="449317" cy="563969"/>
            </a:xfrm>
            <a:prstGeom prst="verticalScroll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X023dfsasdkff..</a:t>
              </a:r>
              <a:endParaRPr lang="ko-KR" altLang="en-US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58453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67544" y="1124744"/>
            <a:ext cx="6949436" cy="4763783"/>
          </a:xfrm>
        </p:spPr>
        <p:txBody>
          <a:bodyPr>
            <a:normAutofit/>
          </a:bodyPr>
          <a:lstStyle/>
          <a:p>
            <a:r>
              <a:rPr lang="ko-KR" altLang="en-US" dirty="0"/>
              <a:t>블록체인 개요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세대 블록체인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세대 블록체인</a:t>
            </a:r>
            <a:endParaRPr lang="en-US" altLang="ko-KR" dirty="0"/>
          </a:p>
          <a:p>
            <a:r>
              <a:rPr lang="ko-KR" altLang="en-US" dirty="0"/>
              <a:t>프로젝트 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9015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Merkle</a:t>
            </a:r>
            <a:r>
              <a:rPr lang="en-US" altLang="ko-KR" dirty="0"/>
              <a:t> Tree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81859" y="1196752"/>
            <a:ext cx="6980278" cy="47637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Transaction</a:t>
            </a:r>
            <a:r>
              <a:rPr lang="ko-KR" altLang="en-US" dirty="0"/>
              <a:t>들을 </a:t>
            </a:r>
            <a:r>
              <a:rPr lang="en-US" altLang="ko-KR" dirty="0"/>
              <a:t>2</a:t>
            </a:r>
            <a:r>
              <a:rPr lang="ko-KR" altLang="en-US" dirty="0"/>
              <a:t>개씩 묶어서 </a:t>
            </a:r>
            <a:r>
              <a:rPr lang="en-US" altLang="ko-KR" dirty="0"/>
              <a:t>SHA256</a:t>
            </a:r>
            <a:r>
              <a:rPr lang="ko-KR" altLang="en-US" dirty="0"/>
              <a:t> </a:t>
            </a:r>
            <a:r>
              <a:rPr lang="en-US" altLang="ko-KR" dirty="0"/>
              <a:t>hash</a:t>
            </a:r>
            <a:r>
              <a:rPr lang="ko-KR" altLang="en-US" dirty="0"/>
              <a:t>하고 다시 반복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11" y="2708920"/>
            <a:ext cx="5584775" cy="26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72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Chain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9482" y="1268760"/>
            <a:ext cx="6949436" cy="4763783"/>
          </a:xfrm>
        </p:spPr>
        <p:txBody>
          <a:bodyPr/>
          <a:lstStyle/>
          <a:p>
            <a:r>
              <a:rPr lang="en-US" altLang="ko-KR" dirty="0"/>
              <a:t>Block</a:t>
            </a:r>
            <a:r>
              <a:rPr lang="ko-KR" altLang="en-US" dirty="0"/>
              <a:t>들이 연결된 리스트</a:t>
            </a:r>
            <a:endParaRPr lang="en-US" altLang="ko-KR" dirty="0"/>
          </a:p>
          <a:p>
            <a:r>
              <a:rPr lang="ko-KR" altLang="en-US" dirty="0"/>
              <a:t>이전 </a:t>
            </a:r>
            <a:r>
              <a:rPr lang="en-US" altLang="ko-KR" dirty="0"/>
              <a:t>block</a:t>
            </a:r>
            <a:r>
              <a:rPr lang="ko-KR" altLang="en-US" dirty="0"/>
              <a:t>의 </a:t>
            </a:r>
            <a:r>
              <a:rPr lang="en-US" altLang="ko-KR" dirty="0"/>
              <a:t>hash</a:t>
            </a:r>
            <a:r>
              <a:rPr lang="ko-KR" altLang="en-US" dirty="0"/>
              <a:t>값으로 연결</a:t>
            </a:r>
            <a:endParaRPr lang="en-US" altLang="ko-KR" dirty="0"/>
          </a:p>
          <a:p>
            <a:r>
              <a:rPr lang="ko-KR" altLang="en-US" dirty="0"/>
              <a:t>첫 </a:t>
            </a:r>
            <a:r>
              <a:rPr lang="en-US" altLang="ko-KR" dirty="0"/>
              <a:t>block</a:t>
            </a:r>
            <a:r>
              <a:rPr lang="ko-KR" altLang="en-US" dirty="0"/>
              <a:t>을 </a:t>
            </a:r>
            <a:r>
              <a:rPr lang="en-US" altLang="ko-KR" dirty="0"/>
              <a:t>genesis block</a:t>
            </a:r>
            <a:r>
              <a:rPr lang="ko-KR" altLang="en-US" dirty="0"/>
              <a:t>이라 한다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34" y="3126693"/>
            <a:ext cx="5272088" cy="24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46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Proof of Work (mining)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7886700" cy="3263504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Block hash</a:t>
            </a:r>
            <a:r>
              <a:rPr lang="ko-KR" altLang="en-US" sz="1600" dirty="0"/>
              <a:t>값이 특정숫자보다 작아지는 </a:t>
            </a:r>
            <a:r>
              <a:rPr lang="en-US" altLang="ko-KR" sz="1600" dirty="0"/>
              <a:t>nonce </a:t>
            </a:r>
            <a:r>
              <a:rPr lang="ko-KR" altLang="en-US" sz="1600" dirty="0"/>
              <a:t>값을 구해서 </a:t>
            </a:r>
            <a:r>
              <a:rPr lang="en-US" altLang="ko-KR" sz="1600" dirty="0"/>
              <a:t>block header</a:t>
            </a:r>
            <a:r>
              <a:rPr lang="ko-KR" altLang="en-US" sz="1600" dirty="0"/>
              <a:t>를 완성하고 </a:t>
            </a:r>
            <a:r>
              <a:rPr lang="en-US" altLang="ko-KR" sz="1600" dirty="0"/>
              <a:t>block hash</a:t>
            </a:r>
            <a:r>
              <a:rPr lang="ko-KR" altLang="en-US" sz="1600" dirty="0"/>
              <a:t>값을 계산하는 과정</a:t>
            </a:r>
            <a:endParaRPr lang="en-US" altLang="ko-KR" sz="1600" dirty="0"/>
          </a:p>
          <a:p>
            <a:r>
              <a:rPr lang="en-US" altLang="ko-KR" sz="1600" dirty="0"/>
              <a:t>Nonce</a:t>
            </a:r>
            <a:r>
              <a:rPr lang="ko-KR" altLang="en-US" sz="1600" dirty="0"/>
              <a:t>값 이외의 </a:t>
            </a:r>
            <a:r>
              <a:rPr lang="en-US" altLang="ko-KR" sz="1600" dirty="0"/>
              <a:t>5</a:t>
            </a:r>
            <a:r>
              <a:rPr lang="ko-KR" altLang="en-US" sz="1600" dirty="0"/>
              <a:t>개는 고정되어있으므로</a:t>
            </a:r>
            <a:r>
              <a:rPr lang="en-US" altLang="ko-KR" sz="1600" dirty="0"/>
              <a:t>, nonce</a:t>
            </a:r>
            <a:r>
              <a:rPr lang="ko-KR" altLang="en-US" sz="1600" dirty="0"/>
              <a:t>를 </a:t>
            </a:r>
            <a:r>
              <a:rPr lang="en-US" altLang="ko-KR" sz="1600" dirty="0"/>
              <a:t>0</a:t>
            </a:r>
            <a:r>
              <a:rPr lang="ko-KR" altLang="en-US" sz="1600" dirty="0"/>
              <a:t>부터 증가하면서 찾는다</a:t>
            </a:r>
            <a:endParaRPr lang="en-US" altLang="ko-KR" sz="1600" dirty="0"/>
          </a:p>
          <a:p>
            <a:r>
              <a:rPr lang="en-US" altLang="ko-KR" sz="1600" dirty="0"/>
              <a:t>Ex) </a:t>
            </a:r>
            <a:r>
              <a:rPr lang="ko-KR" altLang="en-US" sz="1600" dirty="0" err="1"/>
              <a:t>특정값</a:t>
            </a:r>
            <a:r>
              <a:rPr lang="en-US" altLang="ko-KR" sz="1600" dirty="0"/>
              <a:t>=000000a84</a:t>
            </a:r>
            <a:r>
              <a:rPr lang="ko-KR" altLang="en-US" sz="1600" dirty="0"/>
              <a:t>라면</a:t>
            </a:r>
            <a:r>
              <a:rPr lang="en-US" altLang="ko-KR" sz="1600" dirty="0"/>
              <a:t>, nonce=82,764,351</a:t>
            </a:r>
          </a:p>
          <a:p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17" y="3068960"/>
            <a:ext cx="4298966" cy="295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24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 </a:t>
            </a:r>
            <a:r>
              <a:rPr lang="en-US" altLang="ko-KR" dirty="0"/>
              <a:t>vs </a:t>
            </a:r>
            <a:r>
              <a:rPr lang="ko-KR" altLang="en-US" dirty="0"/>
              <a:t>공인인증서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4892" y="1047108"/>
            <a:ext cx="6949436" cy="4763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>
                <a:latin typeface="+mn-ea"/>
              </a:rPr>
              <a:t>지갑을 만들면 수많은 개인키가 저장되어 있다</a:t>
            </a:r>
            <a:endParaRPr lang="en-US" altLang="ko-KR" sz="1400" dirty="0">
              <a:latin typeface="+mn-ea"/>
            </a:endParaRPr>
          </a:p>
          <a:p>
            <a:endParaRPr lang="ko-KR" altLang="en-US" sz="14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12776"/>
            <a:ext cx="5679281" cy="29789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0DBD7E-E60C-4A67-AE3C-86608D383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9" y="4497779"/>
            <a:ext cx="3619602" cy="167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66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47FECD-317D-47D3-B247-63C5D87C394F}"/>
              </a:ext>
            </a:extLst>
          </p:cNvPr>
          <p:cNvSpPr/>
          <p:nvPr/>
        </p:nvSpPr>
        <p:spPr>
          <a:xfrm>
            <a:off x="683568" y="1556792"/>
            <a:ext cx="69127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기밀성</a:t>
            </a:r>
          </a:p>
          <a:p>
            <a:endParaRPr lang="ko-KR" altLang="en-US" dirty="0"/>
          </a:p>
          <a:p>
            <a:r>
              <a:rPr lang="ko-KR" altLang="en-US" dirty="0"/>
              <a:t>블록체인은 기밀성을 제공하지 않지만 암호화 알고리즘을 돌려서 넣으면 된다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0A85FE-FF9A-4041-BD62-45E894932CE3}"/>
              </a:ext>
            </a:extLst>
          </p:cNvPr>
          <p:cNvSpPr/>
          <p:nvPr/>
        </p:nvSpPr>
        <p:spPr>
          <a:xfrm>
            <a:off x="683568" y="31058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정보보호 기술 분류</a:t>
            </a:r>
          </a:p>
          <a:p>
            <a:r>
              <a:rPr lang="ko-KR" altLang="en-US" dirty="0"/>
              <a:t>시스템  네트워크  암호기술</a:t>
            </a:r>
          </a:p>
        </p:txBody>
      </p:sp>
    </p:spTree>
    <p:extLst>
      <p:ext uri="{BB962C8B-B14F-4D97-AF65-F5344CB8AC3E}">
        <p14:creationId xmlns:p14="http://schemas.microsoft.com/office/powerpoint/2010/main" val="3115679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5E9E34-937F-46ED-8FBB-BD4313148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1340768"/>
            <a:ext cx="6210300" cy="2628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E3ED64-B5CE-4A50-8554-2EA703689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912" y="4149080"/>
            <a:ext cx="59721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53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47FECD-317D-47D3-B247-63C5D87C394F}"/>
              </a:ext>
            </a:extLst>
          </p:cNvPr>
          <p:cNvSpPr/>
          <p:nvPr/>
        </p:nvSpPr>
        <p:spPr>
          <a:xfrm>
            <a:off x="683568" y="1556792"/>
            <a:ext cx="69127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기밀성</a:t>
            </a:r>
          </a:p>
          <a:p>
            <a:endParaRPr lang="ko-KR" altLang="en-US" dirty="0"/>
          </a:p>
          <a:p>
            <a:r>
              <a:rPr lang="ko-KR" altLang="en-US" dirty="0"/>
              <a:t>블록체인은 기밀성을 제공하지 않지만 암호화 알고리즘을 돌려서 넣으면 된다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0A85FE-FF9A-4041-BD62-45E894932CE3}"/>
              </a:ext>
            </a:extLst>
          </p:cNvPr>
          <p:cNvSpPr/>
          <p:nvPr/>
        </p:nvSpPr>
        <p:spPr>
          <a:xfrm>
            <a:off x="683568" y="31058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정보보호 기술 분류</a:t>
            </a:r>
          </a:p>
          <a:p>
            <a:r>
              <a:rPr lang="ko-KR" altLang="en-US" dirty="0"/>
              <a:t>시스템  네트워크  암호기술</a:t>
            </a:r>
          </a:p>
        </p:txBody>
      </p:sp>
    </p:spTree>
    <p:extLst>
      <p:ext uri="{BB962C8B-B14F-4D97-AF65-F5344CB8AC3E}">
        <p14:creationId xmlns:p14="http://schemas.microsoft.com/office/powerpoint/2010/main" val="3589394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0ED12F-B6D5-4CD9-9DD8-57CEECBAD51D}"/>
              </a:ext>
            </a:extLst>
          </p:cNvPr>
          <p:cNvSpPr/>
          <p:nvPr/>
        </p:nvSpPr>
        <p:spPr>
          <a:xfrm>
            <a:off x="899592" y="148478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정보보호 제품의 라이프사이클 </a:t>
            </a:r>
          </a:p>
          <a:p>
            <a:r>
              <a:rPr lang="ko-KR" altLang="en-US" dirty="0"/>
              <a:t>*비도 : 비밀번호 관리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D23108-BD87-43C6-BC85-136DC3759877}"/>
              </a:ext>
            </a:extLst>
          </p:cNvPr>
          <p:cNvSpPr/>
          <p:nvPr/>
        </p:nvSpPr>
        <p:spPr>
          <a:xfrm>
            <a:off x="903646" y="229262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정보보호 제품 평가</a:t>
            </a:r>
          </a:p>
          <a:p>
            <a:r>
              <a:rPr lang="ko-KR" altLang="en-US" dirty="0"/>
              <a:t>평가기관, 정책/인증기관, 사용자 </a:t>
            </a:r>
          </a:p>
        </p:txBody>
      </p:sp>
      <p:pic>
        <p:nvPicPr>
          <p:cNvPr id="1026" name="Picture 2" descr="https://www.kisa.or.kr/img/info.jpg">
            <a:extLst>
              <a:ext uri="{FF2B5EF4-FFF2-40B4-BE49-F238E27FC236}">
                <a16:creationId xmlns:a16="http://schemas.microsoft.com/office/drawing/2014/main" id="{F27CE869-6E4F-4249-BC2A-3B7B22B2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423632"/>
            <a:ext cx="65055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135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93330F-A79A-4619-B064-A3A22075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1196752"/>
            <a:ext cx="63912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68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F0EF7C-806E-4D2B-88A1-554B6C25ACF2}"/>
              </a:ext>
            </a:extLst>
          </p:cNvPr>
          <p:cNvSpPr/>
          <p:nvPr/>
        </p:nvSpPr>
        <p:spPr>
          <a:xfrm>
            <a:off x="611560" y="1340768"/>
            <a:ext cx="669674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Exhaustive</a:t>
            </a:r>
            <a:r>
              <a:rPr lang="ko-KR" altLang="en-US" dirty="0"/>
              <a:t> </a:t>
            </a:r>
            <a:r>
              <a:rPr lang="ko-KR" altLang="en-US" dirty="0" err="1"/>
              <a:t>search</a:t>
            </a:r>
            <a:r>
              <a:rPr lang="ko-KR" altLang="en-US" dirty="0"/>
              <a:t> </a:t>
            </a:r>
            <a:r>
              <a:rPr lang="ko-KR" altLang="en-US" dirty="0" err="1"/>
              <a:t>or</a:t>
            </a:r>
            <a:r>
              <a:rPr lang="ko-KR" altLang="en-US" dirty="0"/>
              <a:t> </a:t>
            </a:r>
            <a:r>
              <a:rPr lang="ko-KR" altLang="en-US" dirty="0" err="1"/>
              <a:t>brute</a:t>
            </a:r>
            <a:r>
              <a:rPr lang="ko-KR" altLang="en-US" dirty="0"/>
              <a:t> </a:t>
            </a:r>
            <a:r>
              <a:rPr lang="ko-KR" altLang="en-US" dirty="0" err="1"/>
              <a:t>force</a:t>
            </a:r>
            <a:r>
              <a:rPr lang="ko-KR" altLang="en-US" dirty="0"/>
              <a:t> </a:t>
            </a:r>
            <a:r>
              <a:rPr lang="ko-KR" altLang="en-US" dirty="0" err="1"/>
              <a:t>attack</a:t>
            </a:r>
            <a:r>
              <a:rPr lang="ko-KR" altLang="en-US" dirty="0"/>
              <a:t> </a:t>
            </a:r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R</a:t>
            </a:r>
            <a:r>
              <a:rPr lang="ko-KR" altLang="en-US" dirty="0" err="1"/>
              <a:t>ound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pic>
        <p:nvPicPr>
          <p:cNvPr id="2052" name="Picture 4" descr="http://www.ecs.umass.edu/ece/koren/FaultTolerantSystems/simulator/AES/round.jpg">
            <a:extLst>
              <a:ext uri="{FF2B5EF4-FFF2-40B4-BE49-F238E27FC236}">
                <a16:creationId xmlns:a16="http://schemas.microsoft.com/office/drawing/2014/main" id="{4A7BB3F2-4F28-4EDA-95F6-B20179FDD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36912"/>
            <a:ext cx="4573172" cy="350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739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1026" name="Picture 2" descr="021318.png">
            <a:extLst>
              <a:ext uri="{FF2B5EF4-FFF2-40B4-BE49-F238E27FC236}">
                <a16:creationId xmlns:a16="http://schemas.microsoft.com/office/drawing/2014/main" id="{C91530B3-4F30-406F-9B5B-A60857CFB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50" y="1340768"/>
            <a:ext cx="8220100" cy="461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083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D2EA96-31F7-47E7-8C81-2BE3E9B75269}"/>
              </a:ext>
            </a:extLst>
          </p:cNvPr>
          <p:cNvSpPr/>
          <p:nvPr/>
        </p:nvSpPr>
        <p:spPr>
          <a:xfrm>
            <a:off x="539552" y="1268760"/>
            <a:ext cx="6552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암호 기법 분류 : 전치암호, 환자암호, 블록 암호, 스트림 암호, 링크, 종단간 암호, 하드웨어 암호, 소프트웨어 암호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0C6ED5-CF7B-4DA8-BA6E-8C9A320E1006}"/>
              </a:ext>
            </a:extLst>
          </p:cNvPr>
          <p:cNvGrpSpPr/>
          <p:nvPr/>
        </p:nvGrpSpPr>
        <p:grpSpPr>
          <a:xfrm>
            <a:off x="827584" y="2348880"/>
            <a:ext cx="2381250" cy="1746188"/>
            <a:chOff x="827584" y="2348880"/>
            <a:chExt cx="2381250" cy="1746188"/>
          </a:xfrm>
        </p:grpSpPr>
        <p:pic>
          <p:nvPicPr>
            <p:cNvPr id="4098" name="Picture 2" descr="ì ì¹ìí¸02.png">
              <a:extLst>
                <a:ext uri="{FF2B5EF4-FFF2-40B4-BE49-F238E27FC236}">
                  <a16:creationId xmlns:a16="http://schemas.microsoft.com/office/drawing/2014/main" id="{EDB11A5D-6E20-4D26-8807-9A12EF257B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2348880"/>
              <a:ext cx="2381250" cy="136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88B2472-E6F7-4805-9506-94F0151E845A}"/>
                </a:ext>
              </a:extLst>
            </p:cNvPr>
            <p:cNvSpPr/>
            <p:nvPr/>
          </p:nvSpPr>
          <p:spPr>
            <a:xfrm>
              <a:off x="1103535" y="3787291"/>
              <a:ext cx="18293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solidFill>
                    <a:srgbClr val="222222"/>
                  </a:solidFill>
                  <a:latin typeface="Ubuntu"/>
                </a:rPr>
                <a:t> 전치 암호 </a:t>
              </a:r>
              <a:r>
                <a:rPr lang="en-US" altLang="ko-KR" sz="1400" dirty="0">
                  <a:solidFill>
                    <a:srgbClr val="222222"/>
                  </a:solidFill>
                  <a:latin typeface="Ubuntu"/>
                </a:rPr>
                <a:t>: </a:t>
              </a:r>
              <a:r>
                <a:rPr lang="ko-KR" altLang="en-US" sz="1400" dirty="0" err="1">
                  <a:solidFill>
                    <a:srgbClr val="222222"/>
                  </a:solidFill>
                  <a:latin typeface="Ubuntu"/>
                </a:rPr>
                <a:t>스키탈리</a:t>
              </a:r>
              <a:endParaRPr lang="ko-KR" altLang="en-US" sz="1400" b="0" i="0" dirty="0">
                <a:solidFill>
                  <a:srgbClr val="222222"/>
                </a:solidFill>
                <a:effectLst/>
                <a:latin typeface="Ubuntu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1500279-6DC8-4EDC-AD1A-63636E088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730" y="2348880"/>
            <a:ext cx="4696780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41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pic>
        <p:nvPicPr>
          <p:cNvPr id="5122" name="Picture 2" descr="블록 암호 스트림 암호에 대한 이미지 검색결과">
            <a:extLst>
              <a:ext uri="{FF2B5EF4-FFF2-40B4-BE49-F238E27FC236}">
                <a16:creationId xmlns:a16="http://schemas.microsoft.com/office/drawing/2014/main" id="{F3DE29F2-7E92-473E-A2E8-51315D059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524" y="1196752"/>
            <a:ext cx="5024952" cy="236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블록 암호 스트림 암호에 대한 이미지 검색결과">
            <a:extLst>
              <a:ext uri="{FF2B5EF4-FFF2-40B4-BE49-F238E27FC236}">
                <a16:creationId xmlns:a16="http://schemas.microsoft.com/office/drawing/2014/main" id="{65745C8C-21F5-493A-BF79-19A8F17DC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287" y="3560463"/>
            <a:ext cx="5729425" cy="292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054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343776-BF95-49FB-BB32-8E4183A32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7" y="1268760"/>
            <a:ext cx="68294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82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81D6E78-5CEB-49ED-922C-CC263F75B01F}"/>
              </a:ext>
            </a:extLst>
          </p:cNvPr>
          <p:cNvGrpSpPr/>
          <p:nvPr/>
        </p:nvGrpSpPr>
        <p:grpSpPr>
          <a:xfrm>
            <a:off x="1309687" y="1196752"/>
            <a:ext cx="6524625" cy="4829986"/>
            <a:chOff x="1309687" y="1268760"/>
            <a:chExt cx="6524625" cy="482998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4E5FB7E-EC99-480D-A40E-28755412D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39"/>
            <a:stretch/>
          </p:blipFill>
          <p:spPr>
            <a:xfrm>
              <a:off x="1333500" y="1268760"/>
              <a:ext cx="6477000" cy="288074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E479C1A-15CC-419C-8578-3FBB11F37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687" y="4346146"/>
              <a:ext cx="6524625" cy="175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5695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pic>
        <p:nvPicPr>
          <p:cNvPr id="6146" name="Picture 2" descr="CPUs GPUs FPGAs and ASICs">
            <a:extLst>
              <a:ext uri="{FF2B5EF4-FFF2-40B4-BE49-F238E27FC236}">
                <a16:creationId xmlns:a16="http://schemas.microsoft.com/office/drawing/2014/main" id="{CB8F5474-9C6A-4235-9A24-289CC677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7" y="1139843"/>
            <a:ext cx="5000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PU vs GPU">
            <a:extLst>
              <a:ext uri="{FF2B5EF4-FFF2-40B4-BE49-F238E27FC236}">
                <a16:creationId xmlns:a16="http://schemas.microsoft.com/office/drawing/2014/main" id="{FF9CE0B9-1AC3-4EDD-ACB0-0CECD7802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78" y="3623774"/>
            <a:ext cx="5715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992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pic>
        <p:nvPicPr>
          <p:cNvPr id="9218" name="Picture 2" descr="Figure. Block Diagram of hybrid crypto system&#10; ">
            <a:extLst>
              <a:ext uri="{FF2B5EF4-FFF2-40B4-BE49-F238E27FC236}">
                <a16:creationId xmlns:a16="http://schemas.microsoft.com/office/drawing/2014/main" id="{9FE8F9B8-5DC4-4AED-855C-35B0AAFFE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888" y="1484719"/>
            <a:ext cx="6588224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2C24852-D46F-415B-86E4-FCE6CC1F21A6}"/>
              </a:ext>
            </a:extLst>
          </p:cNvPr>
          <p:cNvSpPr/>
          <p:nvPr/>
        </p:nvSpPr>
        <p:spPr>
          <a:xfrm>
            <a:off x="457200" y="1146676"/>
            <a:ext cx="8003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하이브리드 암호 시스템</a:t>
            </a:r>
            <a:r>
              <a:rPr lang="en-US" altLang="ko-KR" dirty="0"/>
              <a:t>	/	</a:t>
            </a:r>
            <a:r>
              <a:rPr lang="ko-KR" altLang="en-US" dirty="0"/>
              <a:t>의사 난수 </a:t>
            </a:r>
            <a:r>
              <a:rPr lang="ko-KR" altLang="en-US" dirty="0" err="1"/>
              <a:t>생성기</a:t>
            </a:r>
            <a:r>
              <a:rPr lang="ko-KR" altLang="en-US" dirty="0"/>
              <a:t> : 1세대 비밀키 생성시 </a:t>
            </a:r>
          </a:p>
        </p:txBody>
      </p:sp>
    </p:spTree>
    <p:extLst>
      <p:ext uri="{BB962C8B-B14F-4D97-AF65-F5344CB8AC3E}">
        <p14:creationId xmlns:p14="http://schemas.microsoft.com/office/powerpoint/2010/main" val="1656841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9E5D7CC-6CF6-4D46-8112-B392C092FE07}"/>
              </a:ext>
            </a:extLst>
          </p:cNvPr>
          <p:cNvGrpSpPr/>
          <p:nvPr/>
        </p:nvGrpSpPr>
        <p:grpSpPr>
          <a:xfrm>
            <a:off x="1328737" y="1124744"/>
            <a:ext cx="6505575" cy="5400600"/>
            <a:chOff x="1328737" y="1124744"/>
            <a:chExt cx="6505575" cy="5400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7D5C7E0-BCCC-442B-8073-D240EB776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8737" y="1124744"/>
              <a:ext cx="6496050" cy="180022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203EC4B-413E-4CAD-BAD6-BF32C5484D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520" b="1"/>
            <a:stretch/>
          </p:blipFill>
          <p:spPr>
            <a:xfrm>
              <a:off x="1328737" y="2985046"/>
              <a:ext cx="6505575" cy="35402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9846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445CAD-7EAA-4F1D-AA55-4DC0EEE76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750"/>
          <a:stretch/>
        </p:blipFill>
        <p:spPr>
          <a:xfrm>
            <a:off x="1936888" y="1196752"/>
            <a:ext cx="5270224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네트워크 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421052-C89B-410F-BB48-7578DA6BDF2D}"/>
              </a:ext>
            </a:extLst>
          </p:cNvPr>
          <p:cNvSpPr/>
          <p:nvPr/>
        </p:nvSpPr>
        <p:spPr>
          <a:xfrm>
            <a:off x="683568" y="1397335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Hybrid</a:t>
            </a:r>
            <a:r>
              <a:rPr lang="ko-KR" altLang="en-US" dirty="0"/>
              <a:t> P2P</a:t>
            </a:r>
          </a:p>
          <a:p>
            <a:endParaRPr lang="ko-KR" altLang="en-US" dirty="0"/>
          </a:p>
          <a:p>
            <a:r>
              <a:rPr lang="ko-KR" altLang="en-US" dirty="0" err="1"/>
              <a:t>http</a:t>
            </a:r>
            <a:r>
              <a:rPr lang="ko-KR" altLang="en-US" dirty="0"/>
              <a:t> </a:t>
            </a:r>
          </a:p>
          <a:p>
            <a:endParaRPr lang="ko-KR" altLang="en-US" dirty="0"/>
          </a:p>
          <a:p>
            <a:r>
              <a:rPr lang="ko-KR" altLang="en-US" dirty="0" err="1"/>
              <a:t>wireshark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ftp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104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142BB8-7143-4D8B-9402-877C7E6D4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613"/>
          <a:stretch/>
        </p:blipFill>
        <p:spPr>
          <a:xfrm>
            <a:off x="1343422" y="1052737"/>
            <a:ext cx="6457156" cy="22322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A327D7-E52E-484A-AC58-4FBB28B8A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212" y="3326972"/>
            <a:ext cx="6373366" cy="31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58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1C58C2-896A-4511-91BD-5C9CC38E58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31"/>
          <a:stretch/>
        </p:blipFill>
        <p:spPr>
          <a:xfrm>
            <a:off x="0" y="1386670"/>
            <a:ext cx="9144000" cy="408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91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C12B4F-A77E-4A7C-8081-749696048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1271587"/>
            <a:ext cx="77057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03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81D7DE-4460-4958-BC7D-B03ACC19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913" y="1196752"/>
            <a:ext cx="6584173" cy="498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19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F956C7-27D2-4223-994A-63281B37F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12" y="1724025"/>
            <a:ext cx="61245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861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CA7AFC-FB2B-4962-97B0-59B05B99D116}"/>
              </a:ext>
            </a:extLst>
          </p:cNvPr>
          <p:cNvSpPr/>
          <p:nvPr/>
        </p:nvSpPr>
        <p:spPr>
          <a:xfrm>
            <a:off x="457200" y="1340768"/>
            <a:ext cx="69951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Application</a:t>
            </a:r>
            <a:r>
              <a:rPr lang="ko-KR" altLang="en-US" dirty="0"/>
              <a:t> </a:t>
            </a:r>
            <a:r>
              <a:rPr lang="ko-KR" altLang="en-US" dirty="0" err="1"/>
              <a:t>layer를</a:t>
            </a:r>
            <a:r>
              <a:rPr lang="ko-KR" altLang="en-US" dirty="0"/>
              <a:t> 거치지 않고 P2P로 구현</a:t>
            </a:r>
          </a:p>
          <a:p>
            <a:r>
              <a:rPr lang="ko-KR" altLang="en-US" dirty="0" err="1"/>
              <a:t>transport</a:t>
            </a:r>
            <a:r>
              <a:rPr lang="ko-KR" altLang="en-US" dirty="0"/>
              <a:t> 단에서 끝내고 </a:t>
            </a:r>
            <a:r>
              <a:rPr lang="ko-KR" altLang="en-US" dirty="0" err="1"/>
              <a:t>Socket으로</a:t>
            </a:r>
            <a:r>
              <a:rPr lang="ko-KR" altLang="en-US" dirty="0"/>
              <a:t> 구현한다 </a:t>
            </a:r>
          </a:p>
          <a:p>
            <a:r>
              <a:rPr lang="ko-KR" altLang="en-US" dirty="0"/>
              <a:t>그 위에 단은 </a:t>
            </a:r>
            <a:r>
              <a:rPr lang="ko-KR" altLang="en-US" dirty="0" err="1"/>
              <a:t>dApp으로</a:t>
            </a:r>
            <a:r>
              <a:rPr lang="ko-KR" altLang="en-US" dirty="0"/>
              <a:t> 한다 </a:t>
            </a:r>
          </a:p>
          <a:p>
            <a:endParaRPr lang="ko-KR" altLang="en-US" dirty="0"/>
          </a:p>
          <a:p>
            <a:r>
              <a:rPr lang="ko-KR" altLang="en-US" dirty="0" err="1"/>
              <a:t>javac</a:t>
            </a:r>
            <a:r>
              <a:rPr lang="ko-KR" altLang="en-US" dirty="0"/>
              <a:t> -</a:t>
            </a:r>
            <a:r>
              <a:rPr lang="ko-KR" altLang="en-US" dirty="0" err="1"/>
              <a:t>encoding</a:t>
            </a:r>
            <a:r>
              <a:rPr lang="ko-KR" altLang="en-US" dirty="0"/>
              <a:t> UTF-8(EUC-KR) FtpClient.java </a:t>
            </a:r>
          </a:p>
          <a:p>
            <a:endParaRPr lang="ko-KR" altLang="en-US" dirty="0"/>
          </a:p>
          <a:p>
            <a:r>
              <a:rPr lang="ko-KR" altLang="en-US" dirty="0" err="1"/>
              <a:t>Socket</a:t>
            </a:r>
            <a:r>
              <a:rPr lang="ko-KR" altLang="en-US" dirty="0"/>
              <a:t> </a:t>
            </a:r>
            <a:r>
              <a:rPr lang="ko-KR" altLang="en-US" dirty="0" err="1"/>
              <a:t>Application</a:t>
            </a:r>
            <a:r>
              <a:rPr lang="ko-KR" altLang="en-US" dirty="0"/>
              <a:t> : 1~65535, 3000 번 이상을 써라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AA9DF7-5381-4030-8020-7E00734719D4}"/>
              </a:ext>
            </a:extLst>
          </p:cNvPr>
          <p:cNvSpPr/>
          <p:nvPr/>
        </p:nvSpPr>
        <p:spPr>
          <a:xfrm>
            <a:off x="457200" y="348590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Hybrid</a:t>
            </a:r>
            <a:r>
              <a:rPr lang="ko-KR" altLang="en-US" dirty="0"/>
              <a:t>, </a:t>
            </a:r>
            <a:r>
              <a:rPr lang="en-US" altLang="ko-KR" dirty="0"/>
              <a:t>Pure</a:t>
            </a:r>
            <a:r>
              <a:rPr lang="ko-KR" altLang="en-US" dirty="0"/>
              <a:t> P2P</a:t>
            </a:r>
          </a:p>
          <a:p>
            <a:endParaRPr lang="ko-KR" altLang="en-US" dirty="0"/>
          </a:p>
          <a:p>
            <a:r>
              <a:rPr lang="ko-KR" altLang="en-US" dirty="0"/>
              <a:t>https://www.blocko.io/developers.html </a:t>
            </a:r>
          </a:p>
          <a:p>
            <a:endParaRPr lang="ko-KR" altLang="en-US" dirty="0"/>
          </a:p>
          <a:p>
            <a:r>
              <a:rPr lang="ko-KR" altLang="en-US" dirty="0" err="1"/>
              <a:t>CoinStack</a:t>
            </a:r>
            <a:r>
              <a:rPr lang="ko-KR" altLang="en-US" dirty="0"/>
              <a:t> SDK</a:t>
            </a:r>
          </a:p>
        </p:txBody>
      </p:sp>
    </p:spTree>
    <p:extLst>
      <p:ext uri="{BB962C8B-B14F-4D97-AF65-F5344CB8AC3E}">
        <p14:creationId xmlns:p14="http://schemas.microsoft.com/office/powerpoint/2010/main" val="1190475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pic>
        <p:nvPicPr>
          <p:cNvPr id="10242" name="Picture 2" descr="dapp layerì ëí ì´ë¯¸ì§ ê²ìê²°ê³¼">
            <a:extLst>
              <a:ext uri="{FF2B5EF4-FFF2-40B4-BE49-F238E27FC236}">
                <a16:creationId xmlns:a16="http://schemas.microsoft.com/office/drawing/2014/main" id="{1B6C984D-A197-4274-A437-32766F3B7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868" y="1196752"/>
            <a:ext cx="6468264" cy="482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251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DCBF67-17EC-4F7D-AEF3-63224EE29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0" b="4641"/>
          <a:stretch/>
        </p:blipFill>
        <p:spPr>
          <a:xfrm>
            <a:off x="557808" y="1484784"/>
            <a:ext cx="8028384" cy="440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04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D2A65C-0CB1-440E-8DAE-4E6740F3C8AC}"/>
              </a:ext>
            </a:extLst>
          </p:cNvPr>
          <p:cNvSpPr/>
          <p:nvPr/>
        </p:nvSpPr>
        <p:spPr>
          <a:xfrm>
            <a:off x="457200" y="1124744"/>
            <a:ext cx="42787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API </a:t>
            </a:r>
            <a:r>
              <a:rPr lang="ko-KR" altLang="en-US" sz="1200" dirty="0" err="1"/>
              <a:t>reference</a:t>
            </a:r>
            <a:r>
              <a:rPr lang="ko-KR" altLang="en-US" sz="1200" dirty="0"/>
              <a:t> </a:t>
            </a:r>
          </a:p>
          <a:p>
            <a:r>
              <a:rPr lang="ko-KR" altLang="en-US" sz="1200" dirty="0" err="1"/>
              <a:t>Blockchain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status</a:t>
            </a:r>
            <a:r>
              <a:rPr lang="ko-KR" altLang="en-US" sz="1200" dirty="0"/>
              <a:t>, Block, </a:t>
            </a:r>
            <a:r>
              <a:rPr lang="ko-KR" altLang="en-US" sz="1200" dirty="0" err="1"/>
              <a:t>Address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Transaction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Stamp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지갑 주소 생성 순서</a:t>
            </a:r>
          </a:p>
          <a:p>
            <a:r>
              <a:rPr lang="ko-KR" altLang="en-US" sz="1200" dirty="0" err="1"/>
              <a:t>Private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key</a:t>
            </a:r>
            <a:r>
              <a:rPr lang="ko-KR" altLang="en-US" sz="1200" dirty="0"/>
              <a:t> -&gt; </a:t>
            </a:r>
            <a:r>
              <a:rPr lang="ko-KR" altLang="en-US" sz="1200" dirty="0" err="1"/>
              <a:t>public</a:t>
            </a:r>
            <a:r>
              <a:rPr lang="ko-KR" altLang="en-US" sz="1200" dirty="0"/>
              <a:t> </a:t>
            </a:r>
            <a:r>
              <a:rPr lang="ko-KR" altLang="en-US" sz="1200" dirty="0" err="1"/>
              <a:t>key</a:t>
            </a:r>
            <a:r>
              <a:rPr lang="ko-KR" altLang="en-US" sz="1200" dirty="0"/>
              <a:t> -&gt; </a:t>
            </a:r>
            <a:r>
              <a:rPr lang="ko-KR" altLang="en-US" sz="1200" dirty="0" err="1"/>
              <a:t>wallet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Address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개인키 생성 </a:t>
            </a:r>
          </a:p>
          <a:p>
            <a:r>
              <a:rPr lang="ko-KR" altLang="en-US" sz="1200" dirty="0"/>
              <a:t>1 ~ 2^256 사이 임의 숫자 선택 </a:t>
            </a:r>
          </a:p>
          <a:p>
            <a:r>
              <a:rPr lang="ko-KR" altLang="en-US" sz="1200" dirty="0"/>
              <a:t>base58check </a:t>
            </a:r>
            <a:r>
              <a:rPr lang="ko-KR" altLang="en-US" sz="1200" dirty="0" err="1"/>
              <a:t>encoding</a:t>
            </a:r>
            <a:r>
              <a:rPr lang="ko-KR" altLang="en-US" sz="1200" dirty="0"/>
              <a:t> </a:t>
            </a:r>
          </a:p>
          <a:p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 err="1"/>
              <a:t>Address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Balance</a:t>
            </a:r>
            <a:r>
              <a:rPr lang="ko-KR" altLang="en-US" sz="1200" dirty="0"/>
              <a:t> </a:t>
            </a:r>
          </a:p>
          <a:p>
            <a:r>
              <a:rPr lang="ko-KR" altLang="en-US" sz="1200" dirty="0"/>
              <a:t>현재 특정 </a:t>
            </a:r>
            <a:r>
              <a:rPr lang="ko-KR" altLang="en-US" sz="1200" dirty="0" err="1"/>
              <a:t>비트코인</a:t>
            </a:r>
            <a:r>
              <a:rPr lang="ko-KR" altLang="en-US" sz="1200" dirty="0"/>
              <a:t> 주소에서 다른 주소로 송금 가능한 </a:t>
            </a:r>
            <a:endParaRPr lang="en-US" altLang="ko-KR" sz="1200" dirty="0"/>
          </a:p>
          <a:p>
            <a:r>
              <a:rPr lang="ko-KR" altLang="en-US" sz="1200" dirty="0"/>
              <a:t>잔액을 </a:t>
            </a:r>
            <a:r>
              <a:rPr lang="ko-KR" altLang="en-US" sz="1200" dirty="0" err="1"/>
              <a:t>사토시</a:t>
            </a:r>
            <a:r>
              <a:rPr lang="ko-KR" altLang="en-US" sz="1200" dirty="0"/>
              <a:t> 단위로 나타내는 객체</a:t>
            </a:r>
          </a:p>
          <a:p>
            <a:r>
              <a:rPr lang="ko-KR" altLang="en-US" sz="1200" dirty="0"/>
              <a:t>주소는 </a:t>
            </a:r>
            <a:r>
              <a:rPr lang="ko-KR" altLang="en-US" sz="1200" dirty="0" err="1"/>
              <a:t>비트코인을</a:t>
            </a:r>
            <a:r>
              <a:rPr lang="ko-KR" altLang="en-US" sz="1200" dirty="0"/>
              <a:t> 담고 있거나 OP_RETURN </a:t>
            </a:r>
            <a:r>
              <a:rPr lang="ko-KR" altLang="en-US" sz="1200" dirty="0" err="1"/>
              <a:t>data를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담고 있다 </a:t>
            </a:r>
          </a:p>
          <a:p>
            <a:r>
              <a:rPr lang="ko-KR" altLang="en-US" sz="1200" dirty="0"/>
              <a:t>흩어져 있는 UTXO(</a:t>
            </a:r>
            <a:r>
              <a:rPr lang="ko-KR" altLang="en-US" sz="1200" dirty="0" err="1"/>
              <a:t>unspent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output</a:t>
            </a:r>
            <a:r>
              <a:rPr lang="ko-KR" altLang="en-US" sz="1200" dirty="0"/>
              <a:t>)의 </a:t>
            </a:r>
            <a:r>
              <a:rPr lang="ko-KR" altLang="en-US" sz="1200" dirty="0" err="1"/>
              <a:t>비트코인</a:t>
            </a:r>
            <a:r>
              <a:rPr lang="ko-KR" altLang="en-US" sz="1200" dirty="0"/>
              <a:t> 수량을 </a:t>
            </a:r>
            <a:endParaRPr lang="en-US" altLang="ko-KR" sz="1200" dirty="0"/>
          </a:p>
          <a:p>
            <a:r>
              <a:rPr lang="ko-KR" altLang="en-US" sz="1200" dirty="0"/>
              <a:t>합산하여 보여주는 기능 </a:t>
            </a:r>
          </a:p>
          <a:p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 err="1"/>
              <a:t>Address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Unspent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Outputs</a:t>
            </a:r>
            <a:r>
              <a:rPr lang="ko-KR" altLang="en-US" sz="1200" dirty="0"/>
              <a:t> : 이중 지불을 막기 위해</a:t>
            </a:r>
          </a:p>
          <a:p>
            <a:r>
              <a:rPr lang="ko-KR" altLang="en-US" sz="1200" dirty="0"/>
              <a:t> </a:t>
            </a:r>
          </a:p>
          <a:p>
            <a:endParaRPr lang="ko-KR" altLang="en-US" sz="1200" dirty="0"/>
          </a:p>
          <a:p>
            <a:r>
              <a:rPr lang="ko-KR" altLang="en-US" sz="1200" dirty="0"/>
              <a:t>QR </a:t>
            </a:r>
            <a:r>
              <a:rPr lang="ko-KR" altLang="en-US" sz="1200" dirty="0" err="1"/>
              <a:t>code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Reader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77DA70-C97E-4856-A1E5-9B98A0736142}"/>
              </a:ext>
            </a:extLst>
          </p:cNvPr>
          <p:cNvSpPr/>
          <p:nvPr/>
        </p:nvSpPr>
        <p:spPr>
          <a:xfrm>
            <a:off x="4572000" y="1124744"/>
            <a:ext cx="4572000" cy="36009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 err="1"/>
              <a:t>Transaction</a:t>
            </a:r>
            <a:r>
              <a:rPr lang="ko-KR" altLang="en-US" sz="1200" dirty="0"/>
              <a:t> 생성 및 서명 </a:t>
            </a:r>
          </a:p>
          <a:p>
            <a:r>
              <a:rPr lang="ko-KR" altLang="en-US" sz="1200" dirty="0"/>
              <a:t>일반적으로 트랜잭션은 내 주소의 잔여 </a:t>
            </a:r>
            <a:r>
              <a:rPr lang="ko-KR" altLang="en-US" sz="1200" dirty="0" err="1"/>
              <a:t>비트코인을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타 주소로 전송하기 위해 사용 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dust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threshold</a:t>
            </a:r>
            <a:r>
              <a:rPr lang="ko-KR" altLang="en-US" sz="1200" dirty="0"/>
              <a:t> </a:t>
            </a:r>
          </a:p>
          <a:p>
            <a:r>
              <a:rPr lang="ko-KR" altLang="en-US" sz="1200" dirty="0" err="1"/>
              <a:t>allowDustyOutput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true</a:t>
            </a:r>
            <a:r>
              <a:rPr lang="ko-KR" altLang="en-US" sz="1200" dirty="0"/>
              <a:t>) </a:t>
            </a:r>
            <a:r>
              <a:rPr lang="en-US" altLang="ko-KR" sz="1200" dirty="0">
                <a:sym typeface="Wingdings" panose="05000000000000000000" pitchFamily="2" charset="2"/>
              </a:rPr>
              <a:t></a:t>
            </a:r>
            <a:r>
              <a:rPr lang="en-US" altLang="ko-KR" sz="1200" dirty="0"/>
              <a:t> </a:t>
            </a:r>
            <a:r>
              <a:rPr lang="ko-KR" altLang="en-US" sz="1200" dirty="0"/>
              <a:t>작은 </a:t>
            </a:r>
            <a:r>
              <a:rPr lang="en-US" altLang="ko-KR" sz="1200" dirty="0" err="1"/>
              <a:t>utxo</a:t>
            </a:r>
            <a:r>
              <a:rPr lang="ko-KR" altLang="en-US" sz="1200" dirty="0"/>
              <a:t>도 허용</a:t>
            </a:r>
          </a:p>
          <a:p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 err="1"/>
              <a:t>data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transaction</a:t>
            </a:r>
            <a:r>
              <a:rPr lang="ko-KR" altLang="en-US" sz="1200" dirty="0"/>
              <a:t> 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sign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transaction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using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private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key</a:t>
            </a:r>
            <a:r>
              <a:rPr lang="ko-KR" altLang="en-US" sz="1200" dirty="0"/>
              <a:t> </a:t>
            </a:r>
          </a:p>
          <a:p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 err="1"/>
              <a:t>Multisig</a:t>
            </a:r>
            <a:endParaRPr lang="ko-KR" altLang="en-US" sz="1200" dirty="0"/>
          </a:p>
          <a:p>
            <a:r>
              <a:rPr lang="ko-KR" altLang="en-US" sz="1200" dirty="0" err="1"/>
              <a:t>smart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contract</a:t>
            </a:r>
            <a:r>
              <a:rPr lang="ko-KR" altLang="en-US" sz="1200" dirty="0"/>
              <a:t> 와 유사한 개념 </a:t>
            </a:r>
          </a:p>
          <a:p>
            <a:r>
              <a:rPr lang="ko-KR" altLang="en-US" sz="1200" dirty="0" err="1"/>
              <a:t>prviate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key</a:t>
            </a:r>
            <a:r>
              <a:rPr lang="ko-KR" altLang="en-US" sz="1200" dirty="0"/>
              <a:t> 하나가 아니라 2개 이상 또는 </a:t>
            </a:r>
            <a:endParaRPr lang="en-US" altLang="ko-KR" sz="1200" dirty="0"/>
          </a:p>
          <a:p>
            <a:r>
              <a:rPr lang="ko-KR" altLang="en-US" sz="1200" dirty="0"/>
              <a:t>여러 가지 중 몇 개 이상의 방식으로 인증 가능 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meteor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61685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8DEA47-D107-4B0B-9448-F482B7DE6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823" y="1268760"/>
            <a:ext cx="6710709" cy="473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341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EC820C-59DF-4CD2-8C88-2C11420ED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092" y="1340768"/>
            <a:ext cx="6455816" cy="49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44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8236D2-1192-4BFD-81FD-906017EA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21" y="1268760"/>
            <a:ext cx="7592714" cy="484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9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r>
              <a:rPr lang="en-US" altLang="ko-KR" dirty="0"/>
              <a:t>	</a:t>
            </a:r>
            <a:r>
              <a:rPr lang="en-US" altLang="ko-KR" sz="1400" dirty="0"/>
              <a:t>cf. OAuth 2.0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6CF214-8627-42A7-8971-1FDA383CF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61"/>
          <a:stretch/>
        </p:blipFill>
        <p:spPr>
          <a:xfrm>
            <a:off x="930424" y="1030929"/>
            <a:ext cx="7283152" cy="2131847"/>
          </a:xfrm>
          <a:prstGeom prst="rect">
            <a:avLst/>
          </a:prstGeom>
        </p:spPr>
      </p:pic>
      <p:pic>
        <p:nvPicPr>
          <p:cNvPr id="3074" name="Picture 2" descr="abstract_protocol_flow.png">
            <a:extLst>
              <a:ext uri="{FF2B5EF4-FFF2-40B4-BE49-F238E27FC236}">
                <a16:creationId xmlns:a16="http://schemas.microsoft.com/office/drawing/2014/main" id="{00F80973-A627-47C4-9907-35AC06E27F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8" t="15741" r="19287" b="3179"/>
          <a:stretch/>
        </p:blipFill>
        <p:spPr bwMode="auto">
          <a:xfrm>
            <a:off x="2686899" y="3284984"/>
            <a:ext cx="3713584" cy="28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048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6A0B5B-9FCA-47C5-8C62-9469C8E18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268760"/>
            <a:ext cx="7487369" cy="474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69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49DD22-6882-4B89-88DC-6874BE54E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379" y="1268760"/>
            <a:ext cx="6427241" cy="495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78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725470"/>
          </a:xfrm>
        </p:spPr>
        <p:txBody>
          <a:bodyPr/>
          <a:lstStyle/>
          <a:p>
            <a:r>
              <a:rPr lang="ko-KR" altLang="en-US" dirty="0"/>
              <a:t>블록체인 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1523A2-C79B-48CC-833C-9775B4151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143" y="1268760"/>
            <a:ext cx="5144070" cy="505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71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453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4098" name="Picture 2" descr="blockchain document stampingì ëí ì´ë¯¸ì§ ê²ìê²°ê³¼">
            <a:extLst>
              <a:ext uri="{FF2B5EF4-FFF2-40B4-BE49-F238E27FC236}">
                <a16:creationId xmlns:a16="http://schemas.microsoft.com/office/drawing/2014/main" id="{7FF81162-BF96-42DB-86F9-6C0EFF9F2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719263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074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122" name="Picture 2" descr="https://cdn-images-1.medium.com/max/800/0*dYX7CCHRXlyMHHvY.png">
            <a:extLst>
              <a:ext uri="{FF2B5EF4-FFF2-40B4-BE49-F238E27FC236}">
                <a16:creationId xmlns:a16="http://schemas.microsoft.com/office/drawing/2014/main" id="{F55337BA-6F95-4C02-9B94-390F55595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79" y="1196751"/>
            <a:ext cx="3854012" cy="248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-images-1.medium.com/max/800/1*Q0VB3pNaVvVaJcKOZgxThQ.png">
            <a:extLst>
              <a:ext uri="{FF2B5EF4-FFF2-40B4-BE49-F238E27FC236}">
                <a16:creationId xmlns:a16="http://schemas.microsoft.com/office/drawing/2014/main" id="{7F117EED-7AF9-4371-8ABD-BD2180AD9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204863"/>
            <a:ext cx="3854012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images-1.medium.com/max/800/1*dH_p2-tVFjWdQxli6QOjbw.png">
            <a:extLst>
              <a:ext uri="{FF2B5EF4-FFF2-40B4-BE49-F238E27FC236}">
                <a16:creationId xmlns:a16="http://schemas.microsoft.com/office/drawing/2014/main" id="{C5CA35FB-81DA-4F2C-8114-DE565B7EF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149080"/>
            <a:ext cx="3854013" cy="18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741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7170" name="Picture 2" descr="1st 2nd blockchainì ëí ì´ë¯¸ì§ ê²ìê²°ê³¼">
            <a:extLst>
              <a:ext uri="{FF2B5EF4-FFF2-40B4-BE49-F238E27FC236}">
                <a16:creationId xmlns:a16="http://schemas.microsoft.com/office/drawing/2014/main" id="{96D57E9C-4D01-4E03-BDF9-673E52535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03" y="1772816"/>
            <a:ext cx="6749594" cy="379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667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A1487E-DBED-4463-9CDC-DD4A939A644F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349DB4-346E-4A6E-939D-13DE5E032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23" y="1268760"/>
            <a:ext cx="7596336" cy="472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14805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테마">
      <a:majorFont>
        <a:latin typeface="Britannic Bold"/>
        <a:ea typeface="HY헤드라인M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6350">
          <a:solidFill>
            <a:schemeClr val="tx1"/>
          </a:solidFill>
        </a:ln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6788</TotalTime>
  <Words>1427</Words>
  <Application>Microsoft Office PowerPoint</Application>
  <PresentationFormat>화면 슬라이드 쇼(4:3)</PresentationFormat>
  <Paragraphs>292</Paragraphs>
  <Slides>53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8" baseType="lpstr">
      <vt:lpstr>Ubuntu</vt:lpstr>
      <vt:lpstr>맑은 고딕</vt:lpstr>
      <vt:lpstr>Arial</vt:lpstr>
      <vt:lpstr>Wingdings</vt:lpstr>
      <vt:lpstr>테마1</vt:lpstr>
      <vt:lpstr>KISA Fintech X Blockchain Academy</vt:lpstr>
      <vt:lpstr>Contents</vt:lpstr>
      <vt:lpstr>블록체인 개요</vt:lpstr>
      <vt:lpstr>블록체인 개요</vt:lpstr>
      <vt:lpstr>블록체인 개요 cf. OAuth 2.0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Block</vt:lpstr>
      <vt:lpstr>Block header</vt:lpstr>
      <vt:lpstr>* Merkle Tree</vt:lpstr>
      <vt:lpstr>Block Chain</vt:lpstr>
      <vt:lpstr>Proof of Work (mining)</vt:lpstr>
      <vt:lpstr>지갑 vs 공인인증서</vt:lpstr>
      <vt:lpstr>암호학 개요</vt:lpstr>
      <vt:lpstr>암호학 개요</vt:lpstr>
      <vt:lpstr>암호학 개요</vt:lpstr>
      <vt:lpstr>암호학 개요</vt:lpstr>
      <vt:lpstr>암호학 개요</vt:lpstr>
      <vt:lpstr>암호학 개요</vt:lpstr>
      <vt:lpstr>암호학 개요</vt:lpstr>
      <vt:lpstr>암호학 개요</vt:lpstr>
      <vt:lpstr>암호학 개요</vt:lpstr>
      <vt:lpstr>암호학 개요</vt:lpstr>
      <vt:lpstr>암호학 개요</vt:lpstr>
      <vt:lpstr>암호학 개요</vt:lpstr>
      <vt:lpstr>암호학 개요</vt:lpstr>
      <vt:lpstr>암호학 개요</vt:lpstr>
      <vt:lpstr>네트워크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블록체인 개요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강의 소개</dc:title>
  <dc:creator>dongseop</dc:creator>
  <cp:lastModifiedBy>이승현</cp:lastModifiedBy>
  <cp:revision>460</cp:revision>
  <cp:lastPrinted>2010-08-22T12:41:01Z</cp:lastPrinted>
  <dcterms:created xsi:type="dcterms:W3CDTF">2010-08-22T11:32:56Z</dcterms:created>
  <dcterms:modified xsi:type="dcterms:W3CDTF">2018-10-07T07:05:00Z</dcterms:modified>
</cp:coreProperties>
</file>